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61" r:id="rId7"/>
    <p:sldId id="259" r:id="rId8"/>
    <p:sldId id="262" r:id="rId9"/>
    <p:sldId id="260" r:id="rId1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30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Управление общежитиями и комнатами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 Хранение данных о студентах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Заселение через договоры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Заселение через договоры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5AA8B1-7973-4BC4-87E5-CC4CDA2BCF1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• Обработка заявок на обслуживание</a:t>
          </a:r>
        </a:p>
      </dgm:t>
    </dgm:pt>
    <dgm:pt modelId="{BE2D63D5-CC8A-484D-A291-29D6D681F376}" type="parTrans" cxnId="{33AEB71A-A16C-4164-9CE0-06CA6ED030B9}">
      <dgm:prSet/>
      <dgm:spPr/>
    </dgm:pt>
    <dgm:pt modelId="{9DCD050B-FC37-4BB2-8DEE-A352C4F8F993}" type="sibTrans" cxnId="{33AEB71A-A16C-4164-9CE0-06CA6ED030B9}">
      <dgm:prSet/>
      <dgm:spPr/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5"/>
      <dgm:spPr/>
    </dgm:pt>
    <dgm:pt modelId="{BB7E5F84-64F2-4718-BACC-301BBCDC9D3A}" type="pres">
      <dgm:prSet presAssocID="{AAC263CB-8256-4B03-92FE-1622698FB3E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5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5"/>
      <dgm:spPr/>
    </dgm:pt>
    <dgm:pt modelId="{8B8D9FA1-74BB-4EA5-B65F-49B870DCE4EB}" type="pres">
      <dgm:prSet presAssocID="{4E8D2E69-0173-4BD3-B96A-7A9C5DD12B4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5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5"/>
      <dgm:spPr/>
    </dgm:pt>
    <dgm:pt modelId="{3CD2D8A7-CAF8-4A2F-A324-BDF8CFA66908}" type="pres">
      <dgm:prSet presAssocID="{93A6A030-ABAB-4EFA-B539-0FDB3E07C1E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5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5"/>
      <dgm:spPr/>
    </dgm:pt>
    <dgm:pt modelId="{D3271400-E9D7-4481-8E98-7952ACC542C2}" type="pres">
      <dgm:prSet presAssocID="{76D56F19-2708-49DB-8F92-D8AC45F23A9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5">
        <dgm:presLayoutVars>
          <dgm:chMax val="0"/>
          <dgm:chPref val="0"/>
        </dgm:presLayoutVars>
      </dgm:prSet>
      <dgm:spPr/>
    </dgm:pt>
    <dgm:pt modelId="{ACD0824E-1EEE-45D1-B23C-46B2D377B740}" type="pres">
      <dgm:prSet presAssocID="{EC8965A1-F755-4945-8AAC-DCF1F68F011E}" presName="sibTrans" presStyleCnt="0"/>
      <dgm:spPr/>
    </dgm:pt>
    <dgm:pt modelId="{D63B4E43-36D0-4E45-800B-66A4FE3B5EC9}" type="pres">
      <dgm:prSet presAssocID="{A85AA8B1-7973-4BC4-87E5-CC4CDA2BCF19}" presName="compNode" presStyleCnt="0"/>
      <dgm:spPr/>
    </dgm:pt>
    <dgm:pt modelId="{F1209EAA-C2ED-4297-8FAA-23583AEFBA82}" type="pres">
      <dgm:prSet presAssocID="{A85AA8B1-7973-4BC4-87E5-CC4CDA2BCF19}" presName="bgRect" presStyleLbl="bgShp" presStyleIdx="4" presStyleCnt="5"/>
      <dgm:spPr/>
    </dgm:pt>
    <dgm:pt modelId="{1DCB06B6-24C3-46E5-89C7-23F1A7B88864}" type="pres">
      <dgm:prSet presAssocID="{A85AA8B1-7973-4BC4-87E5-CC4CDA2BCF1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Документ со сплошной заливкой"/>
        </a:ext>
      </dgm:extLst>
    </dgm:pt>
    <dgm:pt modelId="{DC1A3A59-1FDB-4018-ADC3-ACACDF4C8336}" type="pres">
      <dgm:prSet presAssocID="{A85AA8B1-7973-4BC4-87E5-CC4CDA2BCF19}" presName="spaceRect" presStyleCnt="0"/>
      <dgm:spPr/>
    </dgm:pt>
    <dgm:pt modelId="{DE0B091F-86F6-48E9-87E0-51D41519B4DB}" type="pres">
      <dgm:prSet presAssocID="{A85AA8B1-7973-4BC4-87E5-CC4CDA2BCF1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33AEB71A-A16C-4164-9CE0-06CA6ED030B9}" srcId="{D4503D04-C97E-4622-AE07-D0307CB3B4CA}" destId="{A85AA8B1-7973-4BC4-87E5-CC4CDA2BCF19}" srcOrd="4" destOrd="0" parTransId="{BE2D63D5-CC8A-484D-A291-29D6D681F376}" sibTransId="{9DCD050B-FC37-4BB2-8DEE-A352C4F8F993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1C8EC4DC-95B9-4325-A949-3F4BCDF35F16}" type="presOf" srcId="{A85AA8B1-7973-4BC4-87E5-CC4CDA2BCF19}" destId="{DE0B091F-86F6-48E9-87E0-51D41519B4DB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4BB62956-C23B-4146-A477-6E987B79B89A}" type="presParOf" srcId="{62F8266B-222B-4ACF-8613-2C8D6376E5BD}" destId="{ACD0824E-1EEE-45D1-B23C-46B2D377B740}" srcOrd="7" destOrd="0" presId="urn:microsoft.com/office/officeart/2018/2/layout/IconVerticalSolidList"/>
    <dgm:cxn modelId="{018C2F0C-59B5-471E-82E7-4994308C50A6}" type="presParOf" srcId="{62F8266B-222B-4ACF-8613-2C8D6376E5BD}" destId="{D63B4E43-36D0-4E45-800B-66A4FE3B5EC9}" srcOrd="8" destOrd="0" presId="urn:microsoft.com/office/officeart/2018/2/layout/IconVerticalSolidList"/>
    <dgm:cxn modelId="{9B7C1C60-2B41-4D86-8E43-EE2BFCA53B2A}" type="presParOf" srcId="{D63B4E43-36D0-4E45-800B-66A4FE3B5EC9}" destId="{F1209EAA-C2ED-4297-8FAA-23583AEFBA82}" srcOrd="0" destOrd="0" presId="urn:microsoft.com/office/officeart/2018/2/layout/IconVerticalSolidList"/>
    <dgm:cxn modelId="{82028295-48AC-42F7-BCF4-0C4C5F04EBC6}" type="presParOf" srcId="{D63B4E43-36D0-4E45-800B-66A4FE3B5EC9}" destId="{1DCB06B6-24C3-46E5-89C7-23F1A7B88864}" srcOrd="1" destOrd="0" presId="urn:microsoft.com/office/officeart/2018/2/layout/IconVerticalSolidList"/>
    <dgm:cxn modelId="{EF834B41-8F4D-4451-A706-C8609DDD9999}" type="presParOf" srcId="{D63B4E43-36D0-4E45-800B-66A4FE3B5EC9}" destId="{DC1A3A59-1FDB-4018-ADC3-ACACDF4C8336}" srcOrd="2" destOrd="0" presId="urn:microsoft.com/office/officeart/2018/2/layout/IconVerticalSolidList"/>
    <dgm:cxn modelId="{EDD42581-3D9F-4036-95FA-66D693983024}" type="presParOf" srcId="{D63B4E43-36D0-4E45-800B-66A4FE3B5EC9}" destId="{DE0B091F-86F6-48E9-87E0-51D41519B4D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2985"/>
          <a:ext cx="3084892" cy="63585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92346" y="146053"/>
          <a:ext cx="349721" cy="3497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734414" y="2985"/>
          <a:ext cx="2350477" cy="635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95" tIns="67295" rIns="67295" bIns="67295" numCol="1" spcCol="1270" rtlCol="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Управление общежитиями и комнатами</a:t>
          </a:r>
        </a:p>
      </dsp:txBody>
      <dsp:txXfrm>
        <a:off x="734414" y="2985"/>
        <a:ext cx="2350477" cy="635856"/>
      </dsp:txXfrm>
    </dsp:sp>
    <dsp:sp modelId="{B9A40EDB-694E-464C-8356-AEE8787842F2}">
      <dsp:nvSpPr>
        <dsp:cNvPr id="0" name=""/>
        <dsp:cNvSpPr/>
      </dsp:nvSpPr>
      <dsp:spPr>
        <a:xfrm>
          <a:off x="0" y="797806"/>
          <a:ext cx="3084892" cy="635856"/>
        </a:xfrm>
        <a:prstGeom prst="roundRect">
          <a:avLst>
            <a:gd name="adj" fmla="val 10000"/>
          </a:avLst>
        </a:prstGeom>
        <a:solidFill>
          <a:schemeClr val="accent5">
            <a:hueOff val="1065261"/>
            <a:satOff val="-7052"/>
            <a:lumOff val="-12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92346" y="940874"/>
          <a:ext cx="349721" cy="3497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734414" y="797806"/>
          <a:ext cx="2350477" cy="635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95" tIns="67295" rIns="67295" bIns="67295" numCol="1" spcCol="1270" rtlCol="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 Хранение данных о студентах</a:t>
          </a:r>
        </a:p>
      </dsp:txBody>
      <dsp:txXfrm>
        <a:off x="734414" y="797806"/>
        <a:ext cx="2350477" cy="635856"/>
      </dsp:txXfrm>
    </dsp:sp>
    <dsp:sp modelId="{9DD6C5DE-B838-492F-B4A8-49E4DE8C5CF5}">
      <dsp:nvSpPr>
        <dsp:cNvPr id="0" name=""/>
        <dsp:cNvSpPr/>
      </dsp:nvSpPr>
      <dsp:spPr>
        <a:xfrm>
          <a:off x="0" y="1592627"/>
          <a:ext cx="3084892" cy="635856"/>
        </a:xfrm>
        <a:prstGeom prst="roundRect">
          <a:avLst>
            <a:gd name="adj" fmla="val 10000"/>
          </a:avLst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92346" y="1735695"/>
          <a:ext cx="349721" cy="3497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734414" y="1592627"/>
          <a:ext cx="2350477" cy="635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95" tIns="67295" rIns="67295" bIns="67295" numCol="1" spcCol="1270" rtlCol="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Заселение через договоры</a:t>
          </a:r>
        </a:p>
      </dsp:txBody>
      <dsp:txXfrm>
        <a:off x="734414" y="1592627"/>
        <a:ext cx="2350477" cy="635856"/>
      </dsp:txXfrm>
    </dsp:sp>
    <dsp:sp modelId="{984F7435-4B4C-47D4-B03E-CC8917BDBDBB}">
      <dsp:nvSpPr>
        <dsp:cNvPr id="0" name=""/>
        <dsp:cNvSpPr/>
      </dsp:nvSpPr>
      <dsp:spPr>
        <a:xfrm>
          <a:off x="0" y="2387448"/>
          <a:ext cx="3084892" cy="635856"/>
        </a:xfrm>
        <a:prstGeom prst="roundRect">
          <a:avLst>
            <a:gd name="adj" fmla="val 10000"/>
          </a:avLst>
        </a:prstGeom>
        <a:solidFill>
          <a:schemeClr val="accent5">
            <a:hueOff val="3195783"/>
            <a:satOff val="-21155"/>
            <a:lumOff val="-36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92346" y="2530516"/>
          <a:ext cx="349721" cy="3497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734414" y="2387448"/>
          <a:ext cx="2350477" cy="635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95" tIns="67295" rIns="67295" bIns="67295" numCol="1" spcCol="1270" rtlCol="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Заселение через договоры</a:t>
          </a:r>
        </a:p>
      </dsp:txBody>
      <dsp:txXfrm>
        <a:off x="734414" y="2387448"/>
        <a:ext cx="2350477" cy="635856"/>
      </dsp:txXfrm>
    </dsp:sp>
    <dsp:sp modelId="{F1209EAA-C2ED-4297-8FAA-23583AEFBA82}">
      <dsp:nvSpPr>
        <dsp:cNvPr id="0" name=""/>
        <dsp:cNvSpPr/>
      </dsp:nvSpPr>
      <dsp:spPr>
        <a:xfrm>
          <a:off x="0" y="3182269"/>
          <a:ext cx="3084892" cy="635856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B06B6-24C3-46E5-89C7-23F1A7B88864}">
      <dsp:nvSpPr>
        <dsp:cNvPr id="0" name=""/>
        <dsp:cNvSpPr/>
      </dsp:nvSpPr>
      <dsp:spPr>
        <a:xfrm>
          <a:off x="192346" y="3325337"/>
          <a:ext cx="349721" cy="3497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B091F-86F6-48E9-87E0-51D41519B4DB}">
      <dsp:nvSpPr>
        <dsp:cNvPr id="0" name=""/>
        <dsp:cNvSpPr/>
      </dsp:nvSpPr>
      <dsp:spPr>
        <a:xfrm>
          <a:off x="734414" y="3182269"/>
          <a:ext cx="2350477" cy="635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95" tIns="67295" rIns="67295" bIns="67295" numCol="1" spcCol="1270" rtlCol="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• Обработка заявок на обслуживание</a:t>
          </a:r>
        </a:p>
      </dsp:txBody>
      <dsp:txXfrm>
        <a:off x="734414" y="3182269"/>
        <a:ext cx="2350477" cy="635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Вертикальный сплошной список со значками"/>
  <dgm:desc val="Используется для отображения сверху вниз последовательности визуальных элементов, сгруппированных в фигуре, с текстом уровня 1 или уровня 1 и 2. Рекомендуется использовать значки или небольшие изображения с более длинными описани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C7DB1A-E2BA-4E5E-9C7D-B2327B0C0443}" type="datetime1">
              <a:rPr lang="ru-RU" smtClean="0"/>
              <a:t>16.12.2025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672927-2B79-42CE-B62E-EFCA977E6FDB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0964527-8570-46EC-ADD3-91E0BCCACD12}" type="datetime1">
              <a:rPr lang="ru-RU" noProof="1" dirty="0" smtClean="0"/>
              <a:t>16.12.2025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DD2D71-1EB5-4A29-B593-39A2293F9C4E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B90DC6-85B9-43FE-9E3B-9F8B4862069D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F05DC-9093-433F-8E08-4CF70EFE7C2E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6241B2-A880-4B08-B539-55A836672325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B2CEA2-5418-4CFD-90B5-BF28A8FD324C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75D8EA-7BF2-44D2-BBE0-853F4689E26E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6FB1F-F385-4B1F-8E19-80BB08A21AC7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C44FE-7D55-4C9F-838A-55ABD48E8CDE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96D7E7-90F0-4B50-996F-A150B2DB00A7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A46D4C-131F-48EB-8614-1758F0286911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86CAF-8499-4423-B94A-2BA5D523989E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FFF238-A31B-41D4-8503-DA56C692EA11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8B9537-0CC2-47D3-B275-E046308168CE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E9397B-6554-47EF-89D2-18AECE510DD5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3EF072-8495-446E-AB04-86CB3C0C75E7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D06B36-2C07-4369-A37E-290E6D17366B}" type="datetime1">
              <a:rPr lang="ru-RU" noProof="0" smtClean="0"/>
              <a:t>16.12.2025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Группа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D60B048-34C1-4D4F-A10C-7E8FF6B67B6D}" type="datetime1">
              <a:rPr lang="ru-RU" noProof="1" dirty="0" smtClean="0"/>
              <a:t>16.12.2025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2" name="Рисунок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Лампочка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Полилиния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Полилиния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Полилиния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Полилиния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Полилиния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Полилиния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Полилиния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Полилиния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Полилиния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Прямоугольник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Полилиния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Полилиния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Полилиния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Полилиния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Полилиния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Полилиния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Полилиния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Полилиния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Полилиния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Прямоугольник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sz="3200" noProof="1"/>
              <a:t>Система управления заселения студентов в общежитие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ru-RU" noProof="1"/>
              <a:t>База данных на </a:t>
            </a:r>
            <a:r>
              <a:rPr lang="en-US" noProof="1"/>
              <a:t>PostgreSQL</a:t>
            </a:r>
          </a:p>
          <a:p>
            <a:pPr algn="ctr" rtl="0"/>
            <a:r>
              <a:rPr lang="ru-RU" noProof="1"/>
              <a:t>Сагидуллин Эмиль, </a:t>
            </a:r>
            <a:r>
              <a:rPr lang="en-US" noProof="1"/>
              <a:t>SFW</a:t>
            </a:r>
            <a:endParaRPr lang="it-IT" noProof="1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Группа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Прямоугольник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282" name="Рисунок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232153"/>
            <a:ext cx="3084891" cy="1426785"/>
          </a:xfrm>
        </p:spPr>
        <p:txBody>
          <a:bodyPr rtlCol="0">
            <a:normAutofit/>
          </a:bodyPr>
          <a:lstStyle/>
          <a:p>
            <a:pPr rtl="0"/>
            <a:r>
              <a:rPr lang="ru-RU" sz="3200" noProof="1"/>
              <a:t>Цель и компоненты проекта</a:t>
            </a:r>
          </a:p>
        </p:txBody>
      </p:sp>
      <p:pic>
        <p:nvPicPr>
          <p:cNvPr id="10" name="Объект 6" descr="монтажная плата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Группа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Объект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914864"/>
              </p:ext>
            </p:extLst>
          </p:nvPr>
        </p:nvGraphicFramePr>
        <p:xfrm>
          <a:off x="7962519" y="1658939"/>
          <a:ext cx="3084892" cy="3821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93" name="Рисунок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984" y="1254035"/>
            <a:ext cx="317450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ru-RU" sz="3300" noProof="1">
                <a:solidFill>
                  <a:srgbClr val="FFFFFF"/>
                </a:solidFill>
              </a:rPr>
              <a:t>ER-ДИАГРАММА И СТРУКТУРА БАЗЫ ДАННЫХ</a:t>
            </a:r>
            <a:br>
              <a:rPr lang="ru-RU" sz="3300" noProof="1">
                <a:solidFill>
                  <a:srgbClr val="FFFFFF"/>
                </a:solidFill>
              </a:rPr>
            </a:br>
            <a:endParaRPr lang="ru-RU" sz="3300" noProof="1">
              <a:solidFill>
                <a:srgbClr val="FFFFFF"/>
              </a:solidFill>
            </a:endParaRPr>
          </a:p>
        </p:txBody>
      </p:sp>
      <p:sp useBgFill="1">
        <p:nvSpPr>
          <p:cNvPr id="124" name="Прямоугольник с двумя скругленными противолежащими углами 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F77BD7E-B89F-4404-B3CF-21507C96D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39348" y="903288"/>
            <a:ext cx="6171502" cy="4615722"/>
          </a:xfr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5D2FFE7-0A8F-4019-99CA-18E7AADC43F9}"/>
              </a:ext>
            </a:extLst>
          </p:cNvPr>
          <p:cNvSpPr txBox="1"/>
          <p:nvPr/>
        </p:nvSpPr>
        <p:spPr>
          <a:xfrm>
            <a:off x="3969238" y="5925646"/>
            <a:ext cx="3213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Нормализованная схема (3</a:t>
            </a:r>
            <a:r>
              <a:rPr lang="en-US" dirty="0">
                <a:solidFill>
                  <a:schemeClr val="bg1"/>
                </a:solidFill>
              </a:rPr>
              <a:t>NF)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40AC77-A315-4000-9EE0-0440D7D81FF8}"/>
              </a:ext>
            </a:extLst>
          </p:cNvPr>
          <p:cNvSpPr txBox="1"/>
          <p:nvPr/>
        </p:nvSpPr>
        <p:spPr>
          <a:xfrm>
            <a:off x="7425811" y="5954712"/>
            <a:ext cx="3174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Связи реализованы через внешние ключи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ru-RU" noProof="1"/>
              <a:t>БИЗНЕС-ПРАВИЛА И ЛОГИКА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5D6451-5277-4115-9506-69C0593A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• Один активный договор на студента</a:t>
            </a:r>
          </a:p>
          <a:p>
            <a:pPr marL="0" indent="0">
              <a:buNone/>
            </a:pPr>
            <a:r>
              <a:rPr lang="ru-RU" dirty="0"/>
              <a:t>• Вместимость комнаты не может быть превышена</a:t>
            </a:r>
          </a:p>
          <a:p>
            <a:pPr marL="0" indent="0">
              <a:buNone/>
            </a:pPr>
            <a:r>
              <a:rPr lang="ru-RU" dirty="0"/>
              <a:t>• Заселение и выселение учитывает даты</a:t>
            </a:r>
          </a:p>
          <a:p>
            <a:pPr marL="0" indent="0">
              <a:buNone/>
            </a:pPr>
            <a:r>
              <a:rPr lang="ru-RU" dirty="0"/>
              <a:t>• Статус заявок обновляется автоматически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000" dirty="0"/>
              <a:t>Реализовано с помощью </a:t>
            </a:r>
            <a:r>
              <a:rPr lang="ru-RU" sz="2000" dirty="0">
                <a:solidFill>
                  <a:srgbClr val="00B0F0"/>
                </a:solidFill>
              </a:rPr>
              <a:t>триггеров</a:t>
            </a:r>
            <a:r>
              <a:rPr lang="ru-RU" sz="2000" dirty="0"/>
              <a:t> и </a:t>
            </a:r>
            <a:r>
              <a:rPr lang="ru-RU" sz="2000" dirty="0">
                <a:solidFill>
                  <a:schemeClr val="accent5"/>
                </a:solidFill>
              </a:rPr>
              <a:t>функций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E41E3-4C1A-4D55-A16C-62A177663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ОТЧЁТЫ И АНАЛИТИКА В БАЗЕ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AB4573-2D7D-41AA-88E6-6C594F9A0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C000"/>
                </a:solidFill>
              </a:rPr>
              <a:t>ОТЧЁТЫ (</a:t>
            </a:r>
            <a:r>
              <a:rPr lang="en-US" dirty="0">
                <a:solidFill>
                  <a:srgbClr val="FFC000"/>
                </a:solidFill>
              </a:rPr>
              <a:t>BASIC QUERIES)</a:t>
            </a:r>
          </a:p>
          <a:p>
            <a:pPr marL="0" indent="0">
              <a:buNone/>
            </a:pPr>
            <a:r>
              <a:rPr lang="ru-RU" dirty="0"/>
              <a:t>• Список общежитий и комнат</a:t>
            </a:r>
          </a:p>
          <a:p>
            <a:pPr marL="0" indent="0">
              <a:buNone/>
            </a:pPr>
            <a:r>
              <a:rPr lang="ru-RU" dirty="0"/>
              <a:t>• Текущая заполненность комнат</a:t>
            </a:r>
          </a:p>
          <a:p>
            <a:pPr marL="0" indent="0">
              <a:buNone/>
            </a:pPr>
            <a:r>
              <a:rPr lang="ru-RU" dirty="0"/>
              <a:t>• Студенты с активными договорами</a:t>
            </a:r>
          </a:p>
          <a:p>
            <a:pPr marL="0" indent="0">
              <a:buNone/>
            </a:pPr>
            <a:r>
              <a:rPr lang="ru-RU" dirty="0"/>
              <a:t>• Свободные места в общежитиях</a:t>
            </a:r>
          </a:p>
          <a:p>
            <a:pPr marL="0" indent="0">
              <a:buNone/>
            </a:pPr>
            <a:r>
              <a:rPr lang="ru-RU" dirty="0"/>
              <a:t>• Открытые заявки на обслуживание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3D273A6-64F5-4923-960A-01FDD29430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FF00"/>
                </a:solidFill>
              </a:rPr>
              <a:t>АНАЛИТИКА (</a:t>
            </a:r>
            <a:r>
              <a:rPr lang="en-US" dirty="0">
                <a:solidFill>
                  <a:srgbClr val="FFFF00"/>
                </a:solidFill>
              </a:rPr>
              <a:t>ADVANCED QUERIES)</a:t>
            </a:r>
          </a:p>
          <a:p>
            <a:pPr marL="0" indent="0">
              <a:buNone/>
            </a:pPr>
            <a:r>
              <a:rPr lang="ru-RU" dirty="0"/>
              <a:t>• Процент заполненности по общежитиям</a:t>
            </a:r>
          </a:p>
          <a:p>
            <a:pPr marL="0" indent="0">
              <a:buNone/>
            </a:pPr>
            <a:r>
              <a:rPr lang="ru-RU" dirty="0"/>
              <a:t>• Количество студентов по факультетам</a:t>
            </a:r>
          </a:p>
          <a:p>
            <a:pPr marL="0" indent="0">
              <a:buNone/>
            </a:pPr>
            <a:r>
              <a:rPr lang="ru-RU" dirty="0"/>
              <a:t>• Сумма платежей по месяцам</a:t>
            </a:r>
          </a:p>
          <a:p>
            <a:pPr marL="0" indent="0">
              <a:buNone/>
            </a:pPr>
            <a:r>
              <a:rPr lang="ru-RU" dirty="0"/>
              <a:t>• Среднее время закрытия заявок</a:t>
            </a:r>
          </a:p>
          <a:p>
            <a:pPr marL="0" indent="0">
              <a:buNone/>
            </a:pPr>
            <a:r>
              <a:rPr lang="ru-RU" dirty="0"/>
              <a:t>• Использование комнат по типам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8572E-2581-40A0-BCBE-8D55DAEE7187}"/>
              </a:ext>
            </a:extLst>
          </p:cNvPr>
          <p:cNvSpPr txBox="1"/>
          <p:nvPr/>
        </p:nvSpPr>
        <p:spPr>
          <a:xfrm>
            <a:off x="3420709" y="6097687"/>
            <a:ext cx="6102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Используются</a:t>
            </a:r>
            <a:r>
              <a:rPr lang="ru-RU" dirty="0">
                <a:solidFill>
                  <a:srgbClr val="00B0F0"/>
                </a:solidFill>
              </a:rPr>
              <a:t> GROUP BY, </a:t>
            </a:r>
            <a:r>
              <a:rPr lang="ru-RU" dirty="0">
                <a:solidFill>
                  <a:schemeClr val="accent5"/>
                </a:solidFill>
              </a:rPr>
              <a:t>агрегатные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311325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605" y="2935433"/>
            <a:ext cx="9912355" cy="81935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noProof="1"/>
              <a:t>  ИТОГИ ПРОЕКТА	</a:t>
            </a:r>
          </a:p>
        </p:txBody>
      </p:sp>
      <p:pic>
        <p:nvPicPr>
          <p:cNvPr id="6" name="Рисунок 5" descr="Цепь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2087715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 fontScale="85000" lnSpcReduction="20000"/>
          </a:bodyPr>
          <a:lstStyle/>
          <a:p>
            <a:pPr algn="ctr" rtl="0"/>
            <a:r>
              <a:rPr lang="en-US" sz="2400" noProof="1"/>
              <a:t>Emil Sagidullin</a:t>
            </a:r>
          </a:p>
          <a:p>
            <a:pPr algn="ctr" rtl="0"/>
            <a:r>
              <a:rPr lang="en-US" sz="2400" noProof="1"/>
              <a:t>se12373@auca.kg</a:t>
            </a:r>
          </a:p>
          <a:p>
            <a:pPr algn="ctr" rtl="0"/>
            <a:r>
              <a:rPr lang="en-US" sz="2400" noProof="1"/>
              <a:t>GitHub: SagidullinEmil</a:t>
            </a:r>
            <a:endParaRPr lang="ru-RU" sz="2400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F73F6-1315-4285-ADC6-72DD2C9DEB93}"/>
              </a:ext>
            </a:extLst>
          </p:cNvPr>
          <p:cNvSpPr txBox="1"/>
          <p:nvPr/>
        </p:nvSpPr>
        <p:spPr>
          <a:xfrm>
            <a:off x="1065605" y="3819100"/>
            <a:ext cx="9986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• Реализована полноценная БД на </a:t>
            </a:r>
            <a:r>
              <a:rPr lang="ru-RU" dirty="0" err="1"/>
              <a:t>PostgreSQL</a:t>
            </a:r>
            <a:endParaRPr lang="ru-RU" dirty="0"/>
          </a:p>
          <a:p>
            <a:pPr algn="ctr"/>
            <a:r>
              <a:rPr lang="ru-RU" dirty="0"/>
              <a:t>• Использованы представления, триггеры и транзакции</a:t>
            </a:r>
          </a:p>
          <a:p>
            <a:pPr algn="ctr"/>
            <a:r>
              <a:rPr lang="ru-RU" dirty="0"/>
              <a:t>• Поддерживается резервное копирование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епь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71_TF22898775_Win32" id="{8DB5E7A7-9756-410E-8537-43FEF646E2C4}" vid="{A04377D1-FCBB-489A-B512-0A695ABD7E2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Современное оформление</Template>
  <TotalTime>25</TotalTime>
  <Words>195</Words>
  <Application>Microsoft Office PowerPoint</Application>
  <PresentationFormat>Широкоэкранный</PresentationFormat>
  <Paragraphs>45</Paragraphs>
  <Slides>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Цепь</vt:lpstr>
      <vt:lpstr>Система управления заселения студентов в общежитие</vt:lpstr>
      <vt:lpstr>Цель и компоненты проекта</vt:lpstr>
      <vt:lpstr>ER-ДИАГРАММА И СТРУКТУРА БАЗЫ ДАННЫХ </vt:lpstr>
      <vt:lpstr>БИЗНЕС-ПРАВИЛА И ЛОГИКА</vt:lpstr>
      <vt:lpstr>ОТЧЁТЫ И АНАЛИТИКА В БАЗЕ ДАННЫХ</vt:lpstr>
      <vt:lpstr>  ИТОГИ ПРОЕКТА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управления заселения студентов в общежитие</dc:title>
  <dc:creator>Эмиль Сагидуллин</dc:creator>
  <cp:lastModifiedBy>Эмиль Сагидуллин</cp:lastModifiedBy>
  <cp:revision>3</cp:revision>
  <dcterms:created xsi:type="dcterms:W3CDTF">2025-12-16T09:11:38Z</dcterms:created>
  <dcterms:modified xsi:type="dcterms:W3CDTF">2025-12-16T09:37:22Z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